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10" r:id="rId2"/>
    <p:sldId id="409" r:id="rId3"/>
    <p:sldId id="408" r:id="rId4"/>
    <p:sldId id="412" r:id="rId5"/>
    <p:sldId id="411" r:id="rId6"/>
    <p:sldId id="413" r:id="rId7"/>
    <p:sldId id="419" r:id="rId8"/>
    <p:sldId id="423" r:id="rId9"/>
    <p:sldId id="420" r:id="rId10"/>
    <p:sldId id="421" r:id="rId11"/>
    <p:sldId id="425" r:id="rId12"/>
    <p:sldId id="426" r:id="rId13"/>
    <p:sldId id="427" r:id="rId14"/>
    <p:sldId id="428" r:id="rId15"/>
    <p:sldId id="429" r:id="rId16"/>
    <p:sldId id="407" r:id="rId17"/>
    <p:sldId id="430" r:id="rId18"/>
    <p:sldId id="422" r:id="rId19"/>
    <p:sldId id="431" r:id="rId20"/>
    <p:sldId id="414" r:id="rId21"/>
    <p:sldId id="401" r:id="rId22"/>
    <p:sldId id="432" r:id="rId23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80220" autoAdjust="0"/>
  </p:normalViewPr>
  <p:slideViewPr>
    <p:cSldViewPr showGuides="1">
      <p:cViewPr varScale="1">
        <p:scale>
          <a:sx n="63" d="100"/>
          <a:sy n="63" d="100"/>
        </p:scale>
        <p:origin x="-19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51" d="100"/>
          <a:sy n="51" d="100"/>
        </p:scale>
        <p:origin x="-2946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66AA1-D335-4771-A4C0-4BB121C27A17}" type="datetimeFigureOut">
              <a:rPr lang="nb-NO" smtClean="0"/>
              <a:pPr/>
              <a:t>16.02.2017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D92F-737D-4466-BBDA-E35FEE968CD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38490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69048-4312-421B-8FEB-7EA2D092C920}" type="datetimeFigureOut">
              <a:rPr lang="nb-NO" smtClean="0"/>
              <a:pPr/>
              <a:t>16.02.2017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13052-DD5C-4C30-AED9-864AD107391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602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98683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98846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 smtClean="0"/>
              <a:t>Det overordnede målet med statlig tilsyn er å bidra til at barna får et godt barnehagetilbud. Barnehageloven er med og sikrer dette. Derfor har Fylkesmannen tilsyn med om kommunene påser regelverksetterlevelse i barnehagene</a:t>
            </a:r>
            <a:r>
              <a:rPr lang="nb-NO" sz="1200" baseline="0" dirty="0" smtClean="0"/>
              <a:t> i</a:t>
            </a:r>
            <a:r>
              <a:rPr lang="nb-NO" sz="1200" dirty="0" smtClean="0"/>
              <a:t> stor nok grad. </a:t>
            </a:r>
          </a:p>
          <a:p>
            <a:r>
              <a:rPr lang="nb-NO" sz="1200" dirty="0" err="1" smtClean="0"/>
              <a:t>Tilsyn:Kib</a:t>
            </a:r>
            <a:r>
              <a:rPr lang="nb-NO" sz="1200" dirty="0" smtClean="0"/>
              <a:t> Kvalitetshjulet-</a:t>
            </a:r>
            <a:r>
              <a:rPr lang="nb-NO" sz="1200" dirty="0" err="1" smtClean="0"/>
              <a:t>Reflex</a:t>
            </a:r>
            <a:r>
              <a:rPr lang="nb-NO" sz="1200" dirty="0" smtClean="0"/>
              <a:t>: Veileder:</a:t>
            </a:r>
            <a:r>
              <a:rPr lang="nb-NO" sz="1200" baseline="0" dirty="0" smtClean="0"/>
              <a:t> </a:t>
            </a:r>
            <a:r>
              <a:rPr lang="nb-NO" sz="1200" dirty="0" smtClean="0"/>
              <a:t>Er</a:t>
            </a:r>
            <a:r>
              <a:rPr lang="nb-NO" sz="1200" baseline="0" dirty="0" smtClean="0"/>
              <a:t> barnehagemyndighetens tilsyn/veiledning basert på riktig forståelse av barnehageloven?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765C-DA5D-4304-AA94-2EA4FCFA1F82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2830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765C-DA5D-4304-AA94-2EA4FCFA1F82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54026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765C-DA5D-4304-AA94-2EA4FCFA1F82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41890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2765C-DA5D-4304-AA94-2EA4FCFA1F82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06848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22057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Revidering av kompetansestrategien.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nye rammeplanen for barnehagens innhold og oppgaver kan føre til et økt og utvidet kompetansebehov i barnehagen. For å sikre at en revidert strategi vil bidra til å realisere ambisjonene i ny rammeplan, ønsker Kunnskapsdepartementet å drøfte innhold og innretning i en framtidig kompetansesatsing med sentrale aktører. For departementet er det viktig med gode innspill fra alle nivåer i barnehagesektoren, og det er derfor avsatt god tid til drøfting i grupper etter lunsj. </a:t>
            </a:r>
          </a:p>
          <a:p>
            <a:r>
              <a:rPr lang="nb-NO" dirty="0" smtClean="0"/>
              <a:t>ST 1</a:t>
            </a:r>
            <a:r>
              <a:rPr lang="nb-NO" baseline="0" dirty="0" smtClean="0"/>
              <a:t> av 8 fylker som er invitert med </a:t>
            </a:r>
            <a:r>
              <a:rPr lang="nb-NO" baseline="0" dirty="0" err="1" smtClean="0"/>
              <a:t>bhgmyndighet</a:t>
            </a:r>
            <a:r>
              <a:rPr lang="nb-NO" baseline="0" dirty="0" smtClean="0"/>
              <a:t>, eier, styrer og </a:t>
            </a:r>
            <a:r>
              <a:rPr lang="nb-NO" baseline="0" dirty="0" err="1" smtClean="0"/>
              <a:t>ped.leder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9001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956722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831714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 smtClean="0"/>
              <a:t>Og</a:t>
            </a:r>
            <a:r>
              <a:rPr lang="nb-NO" i="1" baseline="0" dirty="0" smtClean="0"/>
              <a:t> fra RP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5883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FM statens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repr</a:t>
            </a:r>
            <a:r>
              <a:rPr lang="nb-NO" baseline="0" dirty="0" smtClean="0"/>
              <a:t> i fylket.</a:t>
            </a:r>
          </a:p>
          <a:p>
            <a:r>
              <a:rPr lang="nb-NO" baseline="0" dirty="0" smtClean="0"/>
              <a:t>Kvalitetssatsingen i barnehagesektoren. Koordinere og initiere utviklingsarbeid i kommuner og </a:t>
            </a:r>
            <a:r>
              <a:rPr lang="nb-NO" baseline="0" dirty="0" err="1" smtClean="0"/>
              <a:t>bhg</a:t>
            </a:r>
            <a:r>
              <a:rPr lang="nb-NO" baseline="0" dirty="0" smtClean="0"/>
              <a:t>, tildele kompetansemidler.</a:t>
            </a:r>
          </a:p>
          <a:p>
            <a:r>
              <a:rPr lang="nb-NO" baseline="0" dirty="0" smtClean="0"/>
              <a:t>Tilsyn: </a:t>
            </a:r>
            <a:r>
              <a:rPr lang="nb-NO" sz="1200" dirty="0" smtClean="0"/>
              <a:t>Kontroll oppgave: Det overordnede målet med statlig tilsyn er å bidra til at barna får et godt barnehagetilbud. Barnehageloven er med og sikrer dette. FM</a:t>
            </a:r>
            <a:r>
              <a:rPr lang="nb-NO" sz="1200" baseline="0" dirty="0" smtClean="0"/>
              <a:t> – kommunen som </a:t>
            </a:r>
            <a:r>
              <a:rPr lang="nb-NO" sz="1200" baseline="0" dirty="0" err="1" smtClean="0"/>
              <a:t>bhg</a:t>
            </a:r>
            <a:r>
              <a:rPr lang="nb-NO" sz="1200" baseline="0" dirty="0" smtClean="0"/>
              <a:t> myndighet - barnehagen</a:t>
            </a:r>
            <a:r>
              <a:rPr lang="nb-NO" sz="1200" dirty="0" smtClean="0"/>
              <a:t> </a:t>
            </a:r>
          </a:p>
          <a:p>
            <a:r>
              <a:rPr lang="nb-NO" baseline="0" dirty="0" smtClean="0"/>
              <a:t>Oppfølging av kommuner med lav kvalitet og kompetanse på barnehage- og grunnopplæringsområdet</a:t>
            </a:r>
          </a:p>
          <a:p>
            <a:endParaRPr lang="nb-NO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Hvor samlet tiltak skal ha som effekt å bidra til økt kvalitet i barnas barnehagehverdag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05330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b="1" u="sng" dirty="0" smtClean="0"/>
              <a:t>Meld. St. 19 (2015–2016) – Tid for lek og læring. Bedre innhold i barnehagen – vedlegges protokollen. </a:t>
            </a:r>
            <a:endParaRPr lang="nb-NO" sz="1200" dirty="0" smtClean="0"/>
          </a:p>
          <a:p>
            <a:pPr lvl="0"/>
            <a:r>
              <a:rPr lang="nb-NO" sz="1200" dirty="0" smtClean="0"/>
              <a:t>Stortinget ber regjeringen om</a:t>
            </a:r>
            <a:r>
              <a:rPr lang="nb-NO" sz="1200" u="sng" dirty="0" smtClean="0"/>
              <a:t> ikke</a:t>
            </a:r>
            <a:r>
              <a:rPr lang="nb-NO" sz="1200" dirty="0" smtClean="0"/>
              <a:t> å utarbeide veiledende normer for det språklige grunnlaget barn bør ha med seg fra barnehagen. </a:t>
            </a:r>
          </a:p>
          <a:p>
            <a:pPr marL="0" lvl="0" indent="0">
              <a:buNone/>
            </a:pPr>
            <a:endParaRPr lang="nb-NO" sz="1200" dirty="0" smtClean="0"/>
          </a:p>
          <a:p>
            <a:pPr lvl="0"/>
            <a:r>
              <a:rPr lang="nb-NO" sz="1200" dirty="0" smtClean="0"/>
              <a:t>Stortinget ber regjeringen fremme forslag om egen lovhjemmel om et trygt omsorgs- og læringsmiljø, jf. opplæringsloven § 9a. </a:t>
            </a:r>
          </a:p>
          <a:p>
            <a:pPr lvl="0"/>
            <a:r>
              <a:rPr lang="nb-NO" sz="1200" dirty="0" smtClean="0"/>
              <a:t>Stortinget ber regjeringen vurdere å innføre bestemmelser i barnehageloven om at barn har rett til å tilhøre en barnegruppe og om barnegruppens størrelse. </a:t>
            </a:r>
          </a:p>
          <a:p>
            <a:r>
              <a:rPr lang="nb-NO" sz="1200" dirty="0" smtClean="0"/>
              <a:t>Stortinget ber regjeringen utarbeide forslag til endringer i barnehageloven som sikrer at ansatte i offentlige og private barnehager behersker norsk språk, og at ansatte i samiske barnehager behersker samisk språk.</a:t>
            </a:r>
          </a:p>
          <a:p>
            <a:r>
              <a:rPr lang="nb-NO" sz="1200" dirty="0" smtClean="0"/>
              <a:t>Stortinget ber regjeringen sikre at tilskuddet til tiltak for å bedre språkforståelsen blant minoritetsspråklige barn i førskolealder, også kan benyttes til å ansette morsmålsassistenter.</a:t>
            </a:r>
          </a:p>
          <a:p>
            <a:r>
              <a:rPr lang="nb-NO" sz="1200" dirty="0" smtClean="0"/>
              <a:t>Stortinget ber regjeringen vurdere å opprette et kvalifiseringsprogram for ufaglærte i barnehagene.</a:t>
            </a:r>
          </a:p>
          <a:p>
            <a:pPr lvl="0"/>
            <a:r>
              <a:rPr lang="nb-NO" sz="1200" dirty="0" smtClean="0"/>
              <a:t>Stortinget ber regjeringen sikre tiltak som kan rekruttere flere menn til å arbeide i barnehagesektoren.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51239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280128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Avslutning: Møte mellom fag og regelverk også</a:t>
            </a:r>
            <a:r>
              <a:rPr lang="nb-NO" baseline="0" dirty="0" smtClean="0"/>
              <a:t> for dere som styrere og </a:t>
            </a:r>
            <a:r>
              <a:rPr lang="nb-NO" baseline="0" dirty="0" err="1" smtClean="0"/>
              <a:t>ped.ledere</a:t>
            </a:r>
            <a:r>
              <a:rPr lang="nb-NO" baseline="0" dirty="0" smtClean="0"/>
              <a:t> i barnehagen.</a:t>
            </a:r>
            <a:endParaRPr lang="nb-NO" dirty="0" smtClean="0"/>
          </a:p>
          <a:p>
            <a:r>
              <a:rPr lang="nb-NO" dirty="0" smtClean="0"/>
              <a:t>Sikre at den enkelte barn har</a:t>
            </a:r>
            <a:r>
              <a:rPr lang="nb-NO" baseline="0" dirty="0" smtClean="0"/>
              <a:t> en barnehagehverdag som innfrir alle SKAL kravene som kommer i den nye RP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4477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Fra forrige foil:</a:t>
            </a:r>
          </a:p>
          <a:p>
            <a:r>
              <a:rPr lang="nb-NO" dirty="0" smtClean="0"/>
              <a:t>Kvalitetsutvikling: Rammeplanen og implementering</a:t>
            </a:r>
          </a:p>
          <a:p>
            <a:endParaRPr lang="nb-NO" baseline="0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4477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7EBFC-CD33-4046-9840-9EFD8B967F1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11035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Svømmeopplæring søknadsfrist 10 februar</a:t>
            </a:r>
          </a:p>
          <a:p>
            <a:r>
              <a:rPr lang="nb-NO" dirty="0" smtClean="0"/>
              <a:t>Barnehagefakta</a:t>
            </a:r>
            <a:r>
              <a:rPr lang="nb-NO" dirty="0" smtClean="0">
                <a:sym typeface="Wingdings" panose="05000000000000000000" pitchFamily="2" charset="2"/>
              </a:rPr>
              <a:t>-opplysninger til foreldre) allmennheten(</a:t>
            </a:r>
            <a:r>
              <a:rPr lang="nb-NO" dirty="0" err="1" smtClean="0">
                <a:sym typeface="Wingdings" panose="05000000000000000000" pitchFamily="2" charset="2"/>
              </a:rPr>
              <a:t>Kib</a:t>
            </a:r>
            <a:r>
              <a:rPr lang="nb-NO" dirty="0" smtClean="0">
                <a:sym typeface="Wingdings" panose="05000000000000000000" pitchFamily="2" charset="2"/>
              </a:rPr>
              <a:t>)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Mobbing: Læringsmiljøsatsingen: Djupedal Å høre til. Barnehage med i oppfølgingen: Barnehagemiljø – læringsmiljø: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155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9435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76672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3279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3052-DD5C-4C30-AED9-864AD107391C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3240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ylkesmannen.no/Global/Scaled/616x210x1/Images-Bilder%20FMST-Generelle%20illustrasjoner-Servicetorget-Tørris-Frontbilder-Kjeungen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9"/>
          <a:stretch/>
        </p:blipFill>
        <p:spPr bwMode="auto">
          <a:xfrm>
            <a:off x="4" y="3666150"/>
            <a:ext cx="9143999" cy="30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7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7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1" y="54746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e 3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699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320480" cy="46085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0" y="1844824"/>
            <a:ext cx="4320480" cy="46085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2" name="Plassholder for lysbildenummer 5"/>
          <p:cNvSpPr txBox="1">
            <a:spLocks/>
          </p:cNvSpPr>
          <p:nvPr/>
        </p:nvSpPr>
        <p:spPr>
          <a:xfrm>
            <a:off x="7010400" y="79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CD3B1D-149E-49C6-B4DF-248048933A1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1" y="54746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lassholder for tekst 2"/>
          <p:cNvSpPr>
            <a:spLocks noGrp="1"/>
          </p:cNvSpPr>
          <p:nvPr>
            <p:ph type="body" idx="10"/>
          </p:nvPr>
        </p:nvSpPr>
        <p:spPr>
          <a:xfrm>
            <a:off x="457200" y="1340768"/>
            <a:ext cx="4114800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 cap="small" baseline="0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4" name="Plassholder for tekst 2"/>
          <p:cNvSpPr>
            <a:spLocks noGrp="1"/>
          </p:cNvSpPr>
          <p:nvPr>
            <p:ph type="body" idx="11"/>
          </p:nvPr>
        </p:nvSpPr>
        <p:spPr>
          <a:xfrm>
            <a:off x="4572000" y="1340768"/>
            <a:ext cx="4104456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 cap="small" baseline="0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9" name="Gruppe 18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0" name="Rektangel 19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Rektangel 34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Rektangel 35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Rektangel 36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" name="Rektangel 37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9" name="Rektangel 38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0" name="Rektangel 39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1" name="Rektangel 40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2" name="Rektangel 41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506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 txBox="1">
            <a:spLocks/>
          </p:cNvSpPr>
          <p:nvPr/>
        </p:nvSpPr>
        <p:spPr>
          <a:xfrm>
            <a:off x="7010400" y="79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CD3B1D-149E-49C6-B4DF-248048933A1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1" y="54746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15" name="Rektangel 14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Rektangel 31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Rektangel 32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Rektangel 33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450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193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ylkesmannen.no/Global/Scaled/616x210x1/Images-Bilder%20FMST-Generelle%20illustrasjoner-Servicetorget-Tørris-Frontbilder-Kjeungen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9"/>
          <a:stretch/>
        </p:blipFill>
        <p:spPr bwMode="auto">
          <a:xfrm>
            <a:off x="4" y="3666150"/>
            <a:ext cx="9143999" cy="30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ylkesmannen.no/Global/Scaled/616x210x1/Images-Bilder%20FMST-Generelle%20illustrasjoner-Servicetorget-Tørris-Frontbilder-Trondheim%20i%20januarsol%20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66150"/>
            <a:ext cx="9144000" cy="311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7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7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1" y="54746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426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mstslu\AppData\Local\Microsoft\Windows\Temporary Internet Files\Content.Outlook\6K41MI9R\DSC_0051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64038"/>
            <a:ext cx="9144000" cy="29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7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7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1" y="54746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4970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Bilder_Vigleik\Diverse\Andåsen, Skau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00" b="50081"/>
          <a:stretch/>
        </p:blipFill>
        <p:spPr bwMode="auto">
          <a:xfrm>
            <a:off x="1" y="3645024"/>
            <a:ext cx="9142472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7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7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1" y="54746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610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Bilder_Vigleik\Diverse\Dindalen, Oppd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248" b="18124"/>
          <a:stretch/>
        </p:blipFill>
        <p:spPr bwMode="auto">
          <a:xfrm>
            <a:off x="0" y="3664038"/>
            <a:ext cx="9144000" cy="29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7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7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1" y="54746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610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Bilder_Vigleik\Diverse\Sørjer, Os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2" b="62672"/>
          <a:stretch/>
        </p:blipFill>
        <p:spPr bwMode="auto">
          <a:xfrm>
            <a:off x="0" y="3718942"/>
            <a:ext cx="9144000" cy="28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7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7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1" y="54746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610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/>
            </a:lvl3pPr>
            <a:lvl4pPr>
              <a:defRPr sz="18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10400" y="7964"/>
            <a:ext cx="2133600" cy="365125"/>
          </a:xfrm>
        </p:spPr>
        <p:txBody>
          <a:bodyPr/>
          <a:lstStyle/>
          <a:p>
            <a:fld id="{2B425540-5442-484C-B87B-29E35C16747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1" y="54746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2" name="Rektangel 21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Rektangel 22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08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 txBox="1">
            <a:spLocks/>
          </p:cNvSpPr>
          <p:nvPr/>
        </p:nvSpPr>
        <p:spPr>
          <a:xfrm>
            <a:off x="7010400" y="79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CD3B1D-149E-49C6-B4DF-248048933A1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9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1" y="54746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e 14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16" name="Rektangel 15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Rektangel 31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Rektangel 32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Rektangel 33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Rektangel 34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Rektangel 35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7931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114800" cy="5112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14800" cy="5112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2" name="Plassholder for lysbildenummer 5"/>
          <p:cNvSpPr txBox="1">
            <a:spLocks/>
          </p:cNvSpPr>
          <p:nvPr/>
        </p:nvSpPr>
        <p:spPr>
          <a:xfrm>
            <a:off x="7010400" y="79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CD3B1D-149E-49C6-B4DF-248048933A1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1" y="54746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e 16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18" name="Rektangel 17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Rektangel 19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Rektangel 32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Rektangel 33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Rektangel 34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Rektangel 35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Rektangel 36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" name="Rektangel 37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9027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C64A-4AD5-4EC1-AD0C-0620C7D986BA}" type="datetimeFigureOut">
              <a:rPr lang="nb-NO" smtClean="0"/>
              <a:pPr/>
              <a:t>16.02.2017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5540-5442-484C-B87B-29E35C16747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1111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kvalitet-og-kompetanse/kvalitet-i-barnehag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udir.no/nullmobb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Nasjonale føringer for barnehagesektoren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 smtClean="0"/>
              <a:t>Samling for pedagogiske ledere, styrere og barnehagerådgivere i Gauldalsregionen</a:t>
            </a:r>
          </a:p>
          <a:p>
            <a:r>
              <a:rPr lang="nb-NO" b="1" dirty="0" smtClean="0"/>
              <a:t>01.02.2017</a:t>
            </a:r>
          </a:p>
          <a:p>
            <a:r>
              <a:rPr lang="nb-NO" b="1" dirty="0" smtClean="0"/>
              <a:t>Anne Kirsti Welde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xmlns="" val="32480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Summeoppgave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Hvordan ser du for deg – på din barnehage implementering av ny rammeplan for barnehagens innhold og oppgaver?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298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Barnehageloven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 smtClean="0"/>
              <a:t>Hvis barnehageloven med forskrifter  etterleves - hver dag - har barna et godt barnehagetilbud. </a:t>
            </a:r>
          </a:p>
          <a:p>
            <a:pPr marL="0" indent="0">
              <a:buNone/>
            </a:pPr>
            <a:endParaRPr lang="nb-NO" sz="4000" dirty="0"/>
          </a:p>
          <a:p>
            <a:pPr marL="0" indent="0">
              <a:buNone/>
            </a:pPr>
            <a:r>
              <a:rPr lang="nb-NO" sz="4000" dirty="0" smtClean="0"/>
              <a:t>Drøft dette utgangspunktet.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xmlns="" val="29438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Barnehageloven § 17 Styrer: </a:t>
            </a:r>
            <a:br>
              <a:rPr lang="nb-NO" dirty="0" smtClean="0"/>
            </a:br>
            <a:r>
              <a:rPr lang="nb-NO" dirty="0" smtClean="0"/>
              <a:t>(Lov 17.juni 2005 nr. 64 om barnehager)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Barnehagen skal ha en forsvarlig pedagogisk og administrativ ledelse.</a:t>
            </a:r>
          </a:p>
          <a:p>
            <a:pPr marL="0" indent="0">
              <a:buNone/>
            </a:pPr>
            <a:r>
              <a:rPr lang="nb-NO" dirty="0"/>
              <a:t>Barnehagen skal ha en daglig leder som har utdanning som </a:t>
            </a:r>
            <a:r>
              <a:rPr lang="nb-NO" dirty="0" smtClean="0"/>
              <a:t>barnehagelærer </a:t>
            </a:r>
            <a:r>
              <a:rPr lang="nb-NO" dirty="0"/>
              <a:t>eller annen høgskoleutdanning som gir barnefaglig og pedagogisk kompetanse.</a:t>
            </a:r>
          </a:p>
          <a:p>
            <a:pPr marL="0" indent="0">
              <a:buNone/>
            </a:pPr>
            <a:r>
              <a:rPr lang="nb-NO" dirty="0"/>
              <a:t>Kommunen kan innvilge dispensasjon fra utdanningskravet etter andre ledd. Kommunens vedtak kan påklages til fylkesmannen.</a:t>
            </a:r>
          </a:p>
          <a:p>
            <a:pPr marL="0" indent="0">
              <a:buNone/>
            </a:pPr>
            <a:r>
              <a:rPr lang="nb-NO" dirty="0"/>
              <a:t>Departementet gir nærmere forskrifter om dispensasjon fra utdanningskravet og om godkjenning av yrkeskvalifikasjoner fra utlandet.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xmlns="" val="32934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400" dirty="0" smtClean="0"/>
              <a:t>Hva sier § 17 Styrer? </a:t>
            </a:r>
            <a:endParaRPr lang="nb-NO" sz="4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«Styreren </a:t>
            </a:r>
            <a:r>
              <a:rPr lang="nb-NO" dirty="0"/>
              <a:t>er en sentral person i barnehagens virksomhet og har en nøkkelrolle når det </a:t>
            </a:r>
            <a:r>
              <a:rPr lang="nb-NO" dirty="0" smtClean="0"/>
              <a:t>gjelder initiativ</a:t>
            </a:r>
            <a:r>
              <a:rPr lang="nb-NO" dirty="0"/>
              <a:t>, tiltak og oppfølging av det pedagogiske arbeidet. Ansvaret for utviklings- </a:t>
            </a:r>
            <a:r>
              <a:rPr lang="nb-NO" dirty="0" smtClean="0"/>
              <a:t>og endringsarbeidet </a:t>
            </a:r>
            <a:r>
              <a:rPr lang="nb-NO" dirty="0"/>
              <a:t>i barnehagen er viktig. Dette krever gode pedagogiske og </a:t>
            </a:r>
            <a:r>
              <a:rPr lang="nb-NO" dirty="0" smtClean="0"/>
              <a:t>barnefaglige kunnskaper</a:t>
            </a:r>
            <a:r>
              <a:rPr lang="nb-NO" dirty="0"/>
              <a:t>. Styreren må være tilgjengelig for alle foreldrene og må legge til rette for et </a:t>
            </a:r>
            <a:r>
              <a:rPr lang="nb-NO" dirty="0" smtClean="0"/>
              <a:t>godt og </a:t>
            </a:r>
            <a:r>
              <a:rPr lang="nb-NO" dirty="0"/>
              <a:t>utviklende arbeidsmiljø. Styrer har et særlig ansvar for å samarbeide med og henvise </a:t>
            </a:r>
            <a:r>
              <a:rPr lang="nb-NO" dirty="0" smtClean="0"/>
              <a:t>til hjelpeinstanser </a:t>
            </a:r>
            <a:r>
              <a:rPr lang="nb-NO" dirty="0"/>
              <a:t>dersom det er nødvendig. Styreren skal også samhandle med kommunen </a:t>
            </a:r>
            <a:r>
              <a:rPr lang="nb-NO" dirty="0" smtClean="0"/>
              <a:t>om oppgaver </a:t>
            </a:r>
            <a:r>
              <a:rPr lang="nb-NO" dirty="0"/>
              <a:t>knyttet til økonomi, opptak av barn, foreldrebetaling osv., noe som krever </a:t>
            </a:r>
            <a:r>
              <a:rPr lang="nb-NO" dirty="0" smtClean="0"/>
              <a:t>gode administrative </a:t>
            </a:r>
            <a:r>
              <a:rPr lang="nb-NO" dirty="0"/>
              <a:t>kunnskaper og evne til strategisk tenkning og langsiktig planlegging</a:t>
            </a:r>
            <a:r>
              <a:rPr lang="nb-NO" dirty="0" smtClean="0"/>
              <a:t>.»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2481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Merknader til </a:t>
            </a:r>
            <a:r>
              <a:rPr lang="nb-NO" dirty="0" err="1" smtClean="0"/>
              <a:t>bhg.loven</a:t>
            </a:r>
            <a:r>
              <a:rPr lang="nb-NO" dirty="0" smtClean="0"/>
              <a:t> § 17 1.ledd: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1.ledd:</a:t>
            </a:r>
          </a:p>
          <a:p>
            <a:pPr marL="0" indent="0">
              <a:buNone/>
            </a:pPr>
            <a:r>
              <a:rPr lang="nb-NO" dirty="0" smtClean="0"/>
              <a:t>«Barnehagen </a:t>
            </a:r>
            <a:r>
              <a:rPr lang="nb-NO" dirty="0"/>
              <a:t>skal ha en forsvarlig pedagogisk og administrativ </a:t>
            </a:r>
            <a:r>
              <a:rPr lang="nb-NO" dirty="0" smtClean="0"/>
              <a:t>ledelse».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Merknader:</a:t>
            </a:r>
          </a:p>
          <a:p>
            <a:pPr marL="0" indent="0">
              <a:buNone/>
            </a:pPr>
            <a:r>
              <a:rPr lang="nb-NO" dirty="0" smtClean="0"/>
              <a:t>«Bestemmelsen </a:t>
            </a:r>
            <a:r>
              <a:rPr lang="nb-NO" dirty="0"/>
              <a:t>fastslår at barnehagen må ha en forsvarlig pedagogisk og administrativ ledelse.</a:t>
            </a:r>
          </a:p>
          <a:p>
            <a:pPr marL="0" indent="0">
              <a:buNone/>
            </a:pPr>
            <a:r>
              <a:rPr lang="nb-NO" dirty="0"/>
              <a:t>Dette betyr at barnehagens leder må ha nødvendig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lederkompetanse.»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2091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Styreren som profesjon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Krav om utdannelse  - En barnehagelærer er en som;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nb-NO" dirty="0" smtClean="0"/>
              <a:t>Kan </a:t>
            </a:r>
            <a:r>
              <a:rPr lang="nb-NO" dirty="0"/>
              <a:t>reflektere kritisk over egen praksis </a:t>
            </a:r>
            <a:endParaRPr lang="nb-NO" dirty="0" smtClean="0"/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nb-NO" dirty="0" smtClean="0"/>
              <a:t>Kan </a:t>
            </a:r>
            <a:r>
              <a:rPr lang="nb-NO" dirty="0"/>
              <a:t>reflektere over pedagogisk arbeid i tråd med etiske krav og retningslinjer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b-NO" dirty="0" smtClean="0"/>
              <a:t>-   Har </a:t>
            </a:r>
            <a:r>
              <a:rPr lang="nb-NO" dirty="0"/>
              <a:t>innsikt i profesjonsetiske problemstillinger, særlig </a:t>
            </a:r>
            <a:r>
              <a:rPr lang="nb-NO" dirty="0" smtClean="0"/>
              <a:t>   knyttet </a:t>
            </a:r>
            <a:r>
              <a:rPr lang="nb-NO" dirty="0"/>
              <a:t>til ansvar, respekt og maktperspektiver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b-NO" dirty="0" smtClean="0"/>
              <a:t>-    Kan </a:t>
            </a:r>
            <a:r>
              <a:rPr lang="nb-NO" dirty="0"/>
              <a:t>utøve </a:t>
            </a:r>
            <a:r>
              <a:rPr lang="nb-NO" dirty="0" smtClean="0"/>
              <a:t>profesjonelt skjønn gjennom å anvende faglig kompetanse på praktiske og teoretiske problemstillinger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b-NO" dirty="0" smtClean="0"/>
              <a:t>-    Kan analysere og reflektere kritisk over profesjonelle og etiske utfordringer knyttet til pedagogisk arbeid med barns utvikling, lek, læring og danning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nb-NO" dirty="0" smtClean="0"/>
              <a:t>Kan </a:t>
            </a:r>
            <a:r>
              <a:rPr lang="nb-NO" dirty="0" smtClean="0">
                <a:solidFill>
                  <a:srgbClr val="FF0000"/>
                </a:solidFill>
              </a:rPr>
              <a:t>begrunne, formidle og praktisere barnehagens samfunnsmandat og verdigrunnlag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b-NO" dirty="0" smtClean="0"/>
              <a:t>-    Kan reflektere kritisk over egne verdier, holdninger og væremåte og </a:t>
            </a:r>
            <a:r>
              <a:rPr lang="nb-NO" dirty="0" smtClean="0">
                <a:solidFill>
                  <a:srgbClr val="FF0000"/>
                </a:solidFill>
              </a:rPr>
              <a:t>handle i tråd med barnehagens formålsbestemmelse    </a:t>
            </a:r>
            <a:r>
              <a:rPr lang="nb-NO" sz="1600" dirty="0" smtClean="0"/>
              <a:t>(Hennum og Østrem, </a:t>
            </a:r>
            <a:r>
              <a:rPr lang="nb-NO" sz="1600" i="1" dirty="0" smtClean="0"/>
              <a:t>Barnehagelæreren som profesjonsutøver, 2016)</a:t>
            </a:r>
            <a:endParaRPr lang="nb-NO" sz="1600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xmlns="" val="29526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Kompetanse for framtidens</a:t>
            </a:r>
            <a:br>
              <a:rPr lang="nb-NO" dirty="0" smtClean="0"/>
            </a:br>
            <a:r>
              <a:rPr lang="nb-NO" dirty="0" smtClean="0"/>
              <a:t> barnehage 2014-2020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146" name="Picture 2" descr="C:\Users\fmstawe\Dropbox\Screenshots\Skjermbilde 2015-04-08 13.56.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9144000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7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 utvikle en lærende organisasjon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Fokus på hva som skaper lærings- og endringsvillige organisasjoner</a:t>
            </a:r>
          </a:p>
          <a:p>
            <a:r>
              <a:rPr lang="nb-NO" dirty="0"/>
              <a:t>Def</a:t>
            </a:r>
            <a:r>
              <a:rPr lang="nb-NO" dirty="0" smtClean="0"/>
              <a:t>: «et </a:t>
            </a:r>
            <a:r>
              <a:rPr lang="nb-NO" dirty="0"/>
              <a:t>kjennetegn på en lærende organisasjon er at alle ansatte er engasjert i å skape og dele kunnskap om hvordan de best kan nå organisasjonens mål. I slike organisasjoner stimuleres de ansatte til å se ting på nye måter og kontinuerlig utforske hvordan man kan lære sammen</a:t>
            </a:r>
            <a:r>
              <a:rPr lang="nb-NO" dirty="0" smtClean="0"/>
              <a:t>.» </a:t>
            </a:r>
            <a:r>
              <a:rPr lang="nb-NO" sz="1600" dirty="0" smtClean="0"/>
              <a:t>(Kompetanse for framtidens barnehage, Strategi for kompetanse og rekruttering 2014 – 2020 s. 11)</a:t>
            </a:r>
            <a:endParaRPr lang="nb-NO" sz="1600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Barnehagebasert kompetanseutvikling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2248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lternativ prosess 3"/>
          <p:cNvSpPr/>
          <p:nvPr/>
        </p:nvSpPr>
        <p:spPr>
          <a:xfrm>
            <a:off x="395536" y="4725144"/>
            <a:ext cx="8748464" cy="576064"/>
          </a:xfrm>
          <a:prstGeom prst="flowChartAlternate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9349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Rammeplanen – å lede organisasjonsutvikling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 smtClean="0"/>
              <a:t>«Som pedagogisk samfunnsinstitusjon må barnehagen våre i endring og utvikling. Barnehagen skal være en </a:t>
            </a:r>
            <a:r>
              <a:rPr lang="nb-NO" i="1" u="sng" dirty="0" smtClean="0"/>
              <a:t>lærende organisasjon </a:t>
            </a:r>
            <a:r>
              <a:rPr lang="nb-NO" i="1" dirty="0" smtClean="0"/>
              <a:t>slik at den er rustet til å møte nye krav og utfordringer. Kvalitetsutvikling i barnehagen innebærer en stadig utvikling av personalets kompetanse.» </a:t>
            </a:r>
            <a:r>
              <a:rPr lang="nb-NO" sz="1600" i="1" dirty="0" smtClean="0"/>
              <a:t>(KD,2011. s.22)</a:t>
            </a:r>
          </a:p>
        </p:txBody>
      </p:sp>
    </p:spTree>
    <p:extLst>
      <p:ext uri="{BB962C8B-B14F-4D97-AF65-F5344CB8AC3E}">
        <p14:creationId xmlns:p14="http://schemas.microsoft.com/office/powerpoint/2010/main" xmlns="" val="26044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Muniform 18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0350" y="903288"/>
            <a:ext cx="3803650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9863" y="1087438"/>
            <a:ext cx="6450012" cy="5586412"/>
          </a:xfrm>
        </p:spPr>
        <p:txBody>
          <a:bodyPr/>
          <a:lstStyle/>
          <a:p>
            <a:pPr marL="357188" indent="-357188" eaLnBrk="1" hangingPunct="1">
              <a:spcBef>
                <a:spcPts val="1200"/>
              </a:spcBef>
            </a:pPr>
            <a:r>
              <a:rPr lang="nb-NO" altLang="nb-NO" sz="1800" smtClean="0">
                <a:solidFill>
                  <a:schemeClr val="tx2"/>
                </a:solidFill>
              </a:rPr>
              <a:t>Del av offentlig forvaltning siden 1682</a:t>
            </a:r>
          </a:p>
          <a:p>
            <a:pPr marL="357188" indent="-357188" eaLnBrk="1" hangingPunct="1">
              <a:spcBef>
                <a:spcPts val="1200"/>
              </a:spcBef>
            </a:pPr>
            <a:r>
              <a:rPr lang="en-US" altLang="nb-NO" sz="1800" smtClean="0">
                <a:solidFill>
                  <a:schemeClr val="tx2"/>
                </a:solidFill>
              </a:rPr>
              <a:t>Kongens representant i fylket</a:t>
            </a:r>
          </a:p>
          <a:p>
            <a:pPr marL="357188" indent="-357188" eaLnBrk="1" hangingPunct="1">
              <a:spcBef>
                <a:spcPts val="1200"/>
              </a:spcBef>
            </a:pPr>
            <a:r>
              <a:rPr lang="en-US" altLang="nb-NO" sz="1800" smtClean="0">
                <a:solidFill>
                  <a:schemeClr val="tx2"/>
                </a:solidFill>
              </a:rPr>
              <a:t>Regjeringens representant i fylket</a:t>
            </a:r>
          </a:p>
          <a:p>
            <a:pPr marL="357188" indent="-357188" eaLnBrk="1" hangingPunct="1">
              <a:spcBef>
                <a:spcPts val="1200"/>
              </a:spcBef>
            </a:pPr>
            <a:r>
              <a:rPr lang="en-US" altLang="nb-NO" sz="1800" smtClean="0">
                <a:solidFill>
                  <a:schemeClr val="tx2"/>
                </a:solidFill>
              </a:rPr>
              <a:t>Bidrar til gjennomføring av Stortingets og Regjeringens vedtak</a:t>
            </a:r>
          </a:p>
          <a:p>
            <a:pPr marL="357188" indent="-357188" eaLnBrk="1" hangingPunct="1">
              <a:spcBef>
                <a:spcPts val="1200"/>
              </a:spcBef>
            </a:pPr>
            <a:r>
              <a:rPr lang="en-US" altLang="nb-NO" sz="1800" smtClean="0">
                <a:solidFill>
                  <a:schemeClr val="tx2"/>
                </a:solidFill>
              </a:rPr>
              <a:t>Hovedoppgaver: </a:t>
            </a:r>
            <a:r>
              <a:rPr lang="en-US" altLang="nb-NO" sz="1800" b="1" smtClean="0">
                <a:solidFill>
                  <a:schemeClr val="tx2"/>
                </a:solidFill>
              </a:rPr>
              <a:t>Rettssikkerhet og samordning</a:t>
            </a:r>
          </a:p>
          <a:p>
            <a:pPr marL="757238" lvl="1" indent="-357188" eaLnBrk="1" hangingPunct="1">
              <a:spcBef>
                <a:spcPts val="1200"/>
              </a:spcBef>
            </a:pPr>
            <a:r>
              <a:rPr lang="en-US" altLang="nb-NO" sz="1800" smtClean="0">
                <a:solidFill>
                  <a:schemeClr val="tx2"/>
                </a:solidFill>
              </a:rPr>
              <a:t>Formidler og samordner nasjonal sektorpolitikk overfor kommunene, med vekt på at hver kommune skal ha et reelt handlingsrom</a:t>
            </a:r>
          </a:p>
          <a:p>
            <a:pPr marL="757238" lvl="1" indent="-357188" eaLnBrk="1" hangingPunct="1">
              <a:spcBef>
                <a:spcPts val="1200"/>
              </a:spcBef>
            </a:pPr>
            <a:r>
              <a:rPr lang="en-US" altLang="nb-NO" sz="1800" smtClean="0">
                <a:solidFill>
                  <a:schemeClr val="tx2"/>
                </a:solidFill>
              </a:rPr>
              <a:t>Fører tilsyn med kommunal virksomhet, gir veiledning og pålegg, men tar hensyn til kommunenes lokalpolitiske vurderinger</a:t>
            </a:r>
          </a:p>
          <a:p>
            <a:pPr marL="757238" lvl="1" indent="-357188" eaLnBrk="1" hangingPunct="1">
              <a:spcBef>
                <a:spcPts val="1200"/>
              </a:spcBef>
            </a:pPr>
            <a:r>
              <a:rPr lang="en-US" altLang="nb-NO" sz="1800" smtClean="0">
                <a:solidFill>
                  <a:schemeClr val="tx2"/>
                </a:solidFill>
              </a:rPr>
              <a:t>Garantist for rettssikkerhet, kan omgjøre kommunale vedtak til fordel for enkeltpersoner</a:t>
            </a:r>
          </a:p>
          <a:p>
            <a:pPr marL="757238" lvl="1" indent="-357188" eaLnBrk="1" hangingPunct="1">
              <a:spcBef>
                <a:spcPts val="1200"/>
              </a:spcBef>
            </a:pPr>
            <a:r>
              <a:rPr lang="en-US" altLang="nb-NO" sz="1800" smtClean="0">
                <a:solidFill>
                  <a:schemeClr val="tx2"/>
                </a:solidFill>
              </a:rPr>
              <a:t>Regional beredskapsmyndighet</a:t>
            </a:r>
          </a:p>
        </p:txBody>
      </p:sp>
    </p:spTree>
    <p:extLst>
      <p:ext uri="{BB962C8B-B14F-4D97-AF65-F5344CB8AC3E}">
        <p14:creationId xmlns:p14="http://schemas.microsoft.com/office/powerpoint/2010/main" xmlns="" val="3117062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Meld.St</a:t>
            </a:r>
            <a:r>
              <a:rPr lang="nb-NO" dirty="0" smtClean="0"/>
              <a:t>. 19 (2015-2016)</a:t>
            </a:r>
            <a:br>
              <a:rPr lang="nb-NO" dirty="0" smtClean="0"/>
            </a:br>
            <a:r>
              <a:rPr lang="nb-NO" sz="2700" dirty="0" smtClean="0"/>
              <a:t>Tid for lek og læring. Bedre innhold i barnehagen</a:t>
            </a:r>
            <a:endParaRPr lang="nb-NO" sz="27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576" y="1484784"/>
            <a:ext cx="6096851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99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Tilretteleggingsmidler for deltagelse i videreutdanning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2016-2017 og 2017-2018 </a:t>
            </a:r>
          </a:p>
          <a:p>
            <a:r>
              <a:rPr lang="nb-NO" dirty="0" smtClean="0"/>
              <a:t>2017-2018 lokal prioritering</a:t>
            </a:r>
          </a:p>
          <a:p>
            <a:r>
              <a:rPr lang="nb-NO" dirty="0" smtClean="0"/>
              <a:t>50 000 kr per ansatt( 2 semester, 30 </a:t>
            </a:r>
            <a:r>
              <a:rPr lang="nb-NO" dirty="0" err="1" smtClean="0"/>
              <a:t>st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Språkutvikling og språklæring i barnehagen</a:t>
            </a:r>
          </a:p>
          <a:p>
            <a:r>
              <a:rPr lang="nb-NO" dirty="0" smtClean="0"/>
              <a:t>Læringsmiljø og pedagogisk ledelse i barnehagen</a:t>
            </a:r>
          </a:p>
          <a:p>
            <a:r>
              <a:rPr lang="nb-NO" dirty="0" smtClean="0"/>
              <a:t>Naturfag og matematikk i barnehagen</a:t>
            </a:r>
          </a:p>
          <a:p>
            <a:r>
              <a:rPr lang="nb-NO" dirty="0" smtClean="0"/>
              <a:t>Tilleggsutdanning i barnehagepedagogikk</a:t>
            </a:r>
          </a:p>
          <a:p>
            <a:r>
              <a:rPr lang="nb-NO" dirty="0" smtClean="0"/>
              <a:t>Arbeidsplassbasert barnehagelærerutdanning</a:t>
            </a:r>
          </a:p>
          <a:p>
            <a:r>
              <a:rPr lang="nb-NO" dirty="0" smtClean="0"/>
              <a:t>Barnehagelærerutdanning deltid</a:t>
            </a:r>
          </a:p>
          <a:p>
            <a:r>
              <a:rPr lang="nb-NO" dirty="0" smtClean="0"/>
              <a:t>Veilederutdanning for praksislærere i barnehage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5688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Regelverketterlevelse og kvalitetsutvikling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Forvaltningsoppgaver</a:t>
            </a:r>
          </a:p>
          <a:p>
            <a:r>
              <a:rPr lang="nb-NO" dirty="0" smtClean="0"/>
              <a:t>Utviklingsoppgaver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464" y="2564904"/>
            <a:ext cx="4572396" cy="31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93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Regelverketterlevelse og kvalitetsutvikling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Forvaltningsoppgaver</a:t>
            </a:r>
          </a:p>
          <a:p>
            <a:r>
              <a:rPr lang="nb-NO" dirty="0" smtClean="0"/>
              <a:t>Utviklingsoppgaver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Politiske satsinger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6062"/>
            <a:ext cx="4469769" cy="338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93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1487369" y="1054386"/>
            <a:ext cx="6365358" cy="453599"/>
          </a:xfrm>
          <a:prstGeom prst="rect">
            <a:avLst/>
          </a:prstGeom>
        </p:spPr>
        <p:txBody>
          <a:bodyPr lIns="80138" tIns="40069" rIns="80138" bIns="40069"/>
          <a:lstStyle>
            <a:lvl1pPr algn="l" defTabSz="995873" rtl="0" eaLnBrk="1" latinLnBrk="0" hangingPunct="1">
              <a:spcBef>
                <a:spcPct val="0"/>
              </a:spcBef>
              <a:buNone/>
              <a:defRPr sz="2500" b="1" kern="1200" cap="none" baseline="0">
                <a:solidFill>
                  <a:srgbClr val="F3732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1500" dirty="0"/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/>
          </p:nvPr>
        </p:nvGraphicFramePr>
        <p:xfrm>
          <a:off x="1111169" y="1054387"/>
          <a:ext cx="1737972" cy="465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972"/>
              </a:tblGrid>
              <a:tr h="577356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>
                          <a:solidFill>
                            <a:schemeClr val="bg1"/>
                          </a:solidFill>
                        </a:rPr>
                        <a:t>Forskning og statistikk</a:t>
                      </a:r>
                      <a:endParaRPr lang="nb-NO" sz="1300" dirty="0">
                        <a:solidFill>
                          <a:schemeClr val="bg1"/>
                        </a:solidFill>
                      </a:endParaRPr>
                    </a:p>
                  </a:txBody>
                  <a:tcPr marL="62175" marR="62175" marT="32960" marB="32960">
                    <a:solidFill>
                      <a:srgbClr val="96C669"/>
                    </a:solidFill>
                  </a:tcPr>
                </a:tc>
              </a:tr>
              <a:tr h="467209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Forskning</a:t>
                      </a:r>
                      <a:endParaRPr lang="nb-NO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2175" marR="62175" marT="32960" marB="32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1509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Statistikk – BASIL</a:t>
                      </a:r>
                    </a:p>
                  </a:txBody>
                  <a:tcPr marL="62175" marR="62175" marT="32960" marB="3296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4066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Tilstandsrapport</a:t>
                      </a:r>
                      <a:r>
                        <a:rPr lang="nb-NO" sz="13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- Barnehagespeilet</a:t>
                      </a:r>
                      <a:endParaRPr lang="nb-NO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2175" marR="62175" marT="32960" marB="32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0230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Vetuva</a:t>
                      </a:r>
                      <a:endParaRPr lang="nb-NO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2175" marR="62175" marT="32960" marB="3296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8836">
                <a:tc>
                  <a:txBody>
                    <a:bodyPr/>
                    <a:lstStyle/>
                    <a:p>
                      <a:pPr algn="ctr"/>
                      <a:r>
                        <a:rPr lang="nb-NO" sz="13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barnehagefakta.no</a:t>
                      </a:r>
                      <a:endParaRPr lang="nb-NO" sz="13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2175" marR="62175" marT="32960" marB="32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4935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Nasjonalt barnehageregister</a:t>
                      </a:r>
                      <a:endParaRPr lang="nb-NO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2175" marR="62175" marT="32960" marB="32960">
                    <a:solidFill>
                      <a:srgbClr val="D9D9D9"/>
                    </a:solidFill>
                  </a:tcPr>
                </a:tc>
              </a:tr>
              <a:tr h="550631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Statistikkportalen</a:t>
                      </a:r>
                      <a:endParaRPr lang="nb-NO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2175" marR="62175" marT="32960" marB="32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0631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udir.no</a:t>
                      </a:r>
                      <a:endParaRPr lang="nb-NO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2175" marR="62175" marT="32960" marB="32960"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/>
          </p:nvPr>
        </p:nvGraphicFramePr>
        <p:xfrm>
          <a:off x="6334647" y="1054388"/>
          <a:ext cx="1713685" cy="465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685"/>
              </a:tblGrid>
              <a:tr h="585301">
                <a:tc>
                  <a:txBody>
                    <a:bodyPr/>
                    <a:lstStyle/>
                    <a:p>
                      <a:pPr algn="ctr"/>
                      <a:r>
                        <a:rPr lang="nb-NO" sz="1300" b="1" kern="1200" dirty="0" smtClean="0">
                          <a:solidFill>
                            <a:prstClr val="white"/>
                          </a:solidFill>
                          <a:latin typeface="+mn-lt"/>
                          <a:ea typeface="+mn-ea"/>
                          <a:cs typeface="+mn-cs"/>
                        </a:rPr>
                        <a:t>Kvalitetsverktøy</a:t>
                      </a:r>
                      <a:endParaRPr lang="nb-NO" sz="1300" b="1" kern="1200" dirty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75" marR="62175" marT="32960" marB="32960">
                    <a:solidFill>
                      <a:srgbClr val="96C669"/>
                    </a:solidFill>
                  </a:tcPr>
                </a:tc>
              </a:tr>
              <a:tr h="510270">
                <a:tc>
                  <a:txBody>
                    <a:bodyPr/>
                    <a:lstStyle/>
                    <a:p>
                      <a:pPr algn="ctr"/>
                      <a:r>
                        <a:rPr lang="nb-NO" sz="13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Ståstedsanalysen</a:t>
                      </a:r>
                    </a:p>
                  </a:txBody>
                  <a:tcPr marL="62175" marR="62175" marT="32960" marB="32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8151">
                <a:tc>
                  <a:txBody>
                    <a:bodyPr/>
                    <a:lstStyle/>
                    <a:p>
                      <a:pPr algn="ctr"/>
                      <a:r>
                        <a:rPr lang="nb-NO" sz="13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Foreldreundersøkelse</a:t>
                      </a:r>
                    </a:p>
                  </a:txBody>
                  <a:tcPr marL="62175" marR="62175" marT="32960" marB="3296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7744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Ekstern barnehagevurdering</a:t>
                      </a:r>
                    </a:p>
                    <a:p>
                      <a:pPr algn="ctr"/>
                      <a:endParaRPr lang="nb-NO" sz="13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2175" marR="62175" marT="32960" marB="32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8262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Pedagogisk dokumentasjon</a:t>
                      </a:r>
                    </a:p>
                  </a:txBody>
                  <a:tcPr marL="62175" marR="62175" marT="32960" marB="3296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3905"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Andre</a:t>
                      </a:r>
                      <a:r>
                        <a:rPr lang="nb-NO" sz="13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nb-NO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refleksjons-verktøy/ Støtteressurser</a:t>
                      </a:r>
                    </a:p>
                  </a:txBody>
                  <a:tcPr marL="62175" marR="62175" marT="32960" marB="32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1769">
                <a:tc>
                  <a:txBody>
                    <a:bodyPr/>
                    <a:lstStyle/>
                    <a:p>
                      <a:pPr marL="0" marR="0" indent="0" algn="ctr" defTabSz="9957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Verktøy</a:t>
                      </a:r>
                      <a:r>
                        <a:rPr lang="nb-NO" sz="13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for lokal myndighet RefLex</a:t>
                      </a:r>
                      <a:endParaRPr lang="nb-NO" sz="13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2175" marR="62175" marT="32960" marB="3296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3441278" y="1051464"/>
            <a:ext cx="2301233" cy="482961"/>
          </a:xfrm>
          <a:prstGeom prst="rect">
            <a:avLst/>
          </a:prstGeom>
          <a:solidFill>
            <a:srgbClr val="96C669"/>
          </a:solidFill>
        </p:spPr>
        <p:txBody>
          <a:bodyPr wrap="square" lIns="80138" tIns="40069" rIns="80138" bIns="40069" rtlCol="0">
            <a:spAutoFit/>
          </a:bodyPr>
          <a:lstStyle/>
          <a:p>
            <a:pPr algn="ctr" defTabSz="702890"/>
            <a:r>
              <a:rPr lang="nb-NO" sz="1300" b="1" dirty="0">
                <a:solidFill>
                  <a:prstClr val="white"/>
                </a:solidFill>
              </a:rPr>
              <a:t>Kvalitetshjulet</a:t>
            </a:r>
          </a:p>
          <a:p>
            <a:pPr defTabSz="702890"/>
            <a:r>
              <a:rPr lang="nb-NO" sz="1300" b="1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397" y="1732596"/>
            <a:ext cx="3570994" cy="37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2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024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/>
          <a:lstStyle/>
          <a:p>
            <a:r>
              <a:rPr lang="nb-NO" dirty="0">
                <a:hlinkClick r:id="rId3"/>
              </a:rPr>
              <a:t>https://www.udir.no/kvalitet-og-kompetanse/kvalitet-i-barnehagen/#</a:t>
            </a:r>
            <a:r>
              <a:rPr lang="nb-NO" dirty="0" smtClean="0">
                <a:hlinkClick r:id="rId3"/>
              </a:rPr>
              <a:t>104133</a:t>
            </a:r>
            <a:endParaRPr lang="nb-NO" dirty="0" smtClean="0"/>
          </a:p>
          <a:p>
            <a:r>
              <a:rPr lang="nb-NO" dirty="0" smtClean="0">
                <a:hlinkClick r:id="rId4"/>
              </a:rPr>
              <a:t>https</a:t>
            </a:r>
            <a:r>
              <a:rPr lang="nb-NO" dirty="0">
                <a:hlinkClick r:id="rId4"/>
              </a:rPr>
              <a:t>://www.udir.no/nullmobbing</a:t>
            </a:r>
            <a:r>
              <a:rPr lang="nb-NO" dirty="0" smtClean="0">
                <a:hlinkClick r:id="rId4"/>
              </a:rPr>
              <a:t>/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7" name="Picture 3" descr="C:\Users\fmstawe\Desktop\nullmobbing_small_gu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59046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8"/>
            <a:ext cx="22322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01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122" name="Picture 2" descr="C:\Users\fmstawe\Dropbox\Screenshots\Screenshot 2014-12-08 16.47.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16" y="0"/>
            <a:ext cx="8612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3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 med ny rammepla</a:t>
            </a:r>
            <a:r>
              <a:rPr lang="nb-NO" dirty="0"/>
              <a:t>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b-NO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Høringsutkast pr. 20.10.2016 </a:t>
            </a:r>
            <a:endParaRPr lang="nb-NO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Forskrift </a:t>
            </a:r>
            <a:r>
              <a:rPr lang="nb-NO" dirty="0" err="1">
                <a:solidFill>
                  <a:srgbClr val="FFFF00"/>
                </a:solidFill>
              </a:rPr>
              <a:t>X</a:t>
            </a:r>
            <a: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om rammeplan for barnehagens innhold og oppgaver </a:t>
            </a:r>
          </a:p>
          <a:p>
            <a:r>
              <a:rPr lang="nb-NO" i="1" dirty="0"/>
              <a:t>Fastsatt av Kunnskapsdepartementet </a:t>
            </a:r>
            <a:r>
              <a:rPr lang="nb-NO" i="1" dirty="0">
                <a:solidFill>
                  <a:srgbClr val="FFFF00"/>
                </a:solidFill>
              </a:rPr>
              <a:t>dato</a:t>
            </a:r>
            <a:r>
              <a:rPr lang="nb-NO" i="1" dirty="0"/>
              <a:t> med hjemmel i lov 17. juni 2005 nr. 64 om barnehager (barnehageloven) § 2 syvende ledd.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8022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smtClean="0"/>
              <a:t>Nytt </a:t>
            </a:r>
            <a:r>
              <a:rPr lang="nb-NO" b="0" dirty="0" err="1" smtClean="0"/>
              <a:t>kap</a:t>
            </a:r>
            <a:r>
              <a:rPr lang="nb-NO" b="0" dirty="0" smtClean="0"/>
              <a:t>. 6</a:t>
            </a:r>
            <a:r>
              <a:rPr lang="nb-NO" b="0" dirty="0"/>
              <a:t>. Ansvar og roller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Barnehageeier</a:t>
            </a:r>
          </a:p>
          <a:p>
            <a:r>
              <a:rPr lang="nb-NO" dirty="0" smtClean="0"/>
              <a:t>Styrer</a:t>
            </a:r>
          </a:p>
          <a:p>
            <a:r>
              <a:rPr lang="nb-NO" dirty="0" smtClean="0"/>
              <a:t>Pedagogisk leder </a:t>
            </a:r>
          </a:p>
          <a:p>
            <a:pPr marL="0" indent="0">
              <a:buNone/>
            </a:pPr>
            <a:r>
              <a:rPr lang="nb-NO" dirty="0" smtClean="0"/>
              <a:t>skal </a:t>
            </a:r>
            <a:r>
              <a:rPr lang="nb-NO" dirty="0"/>
              <a:t>iverksette og lede det pedagogiske arbeidet i barnegruppen han eller hun leder eller innenfor utvalgte områder. Pedagogisk leder må legge til rette for utvikling av gode relasjoner mellom barna i gruppen og mellom barn og voksne og bidra til godt samarbeid mellom barnehagens personale og med foreldre. </a:t>
            </a:r>
          </a:p>
          <a:p>
            <a:pPr marL="0" indent="0">
              <a:buNone/>
            </a:pPr>
            <a:r>
              <a:rPr lang="nb-NO" dirty="0"/>
              <a:t>Den pedagogiske lederen skal sørge for at barnehageloven og rammeplanen oppfylles gjennom det pedagogiske arbeidet. </a:t>
            </a: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6636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Implementering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vet vi om sektorens implementering av rammeplanen?</a:t>
            </a:r>
          </a:p>
          <a:p>
            <a:r>
              <a:rPr lang="nb-NO" i="1" dirty="0" smtClean="0"/>
              <a:t>Alle teller mer. 2009 </a:t>
            </a:r>
            <a:r>
              <a:rPr lang="nb-NO" sz="2400" i="1" dirty="0" smtClean="0"/>
              <a:t>En evaluering av hvordan Rammeplan for barnehagens innhold og oppgaver blir innført, brukt og erfart. </a:t>
            </a:r>
            <a:r>
              <a:rPr lang="nb-NO" sz="2400" dirty="0" smtClean="0"/>
              <a:t>Høgskolen i Vestfold, Solveig Østrem m fl</a:t>
            </a:r>
          </a:p>
          <a:p>
            <a:pPr lvl="0"/>
            <a:r>
              <a:rPr lang="nb-NO" sz="2400" i="1" dirty="0" smtClean="0"/>
              <a:t>Spørsmål til Barnehage-Norge 2015…. Her svarer hovedvekten av styrerne at refleksjonsspørsmål til </a:t>
            </a:r>
            <a:r>
              <a:rPr lang="nb-NO" sz="2400" i="1" dirty="0"/>
              <a:t>bruk i barnehagen er å foretrekke når de skal lære om den nye rammeplanen </a:t>
            </a:r>
            <a:r>
              <a:rPr lang="nb-NO" sz="2400" dirty="0"/>
              <a:t>(s 48).</a:t>
            </a:r>
          </a:p>
          <a:p>
            <a:endParaRPr lang="nb-NO" sz="2400" i="1" dirty="0" smtClean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xmlns="" val="14709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fmbarnehageLerkendal9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kfmbarnehageLerkendal9des</Template>
  <TotalTime>2018</TotalTime>
  <Words>1456</Words>
  <Application>Microsoft Office PowerPoint</Application>
  <PresentationFormat>Skjermfremvisning (4:3)</PresentationFormat>
  <Paragraphs>166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kfmbarnehageLerkendal9des</vt:lpstr>
      <vt:lpstr>Nasjonale føringer for barnehagesektoren</vt:lpstr>
      <vt:lpstr>Lysbilde 2</vt:lpstr>
      <vt:lpstr>Regelverketterlevelse og kvalitetsutvikling</vt:lpstr>
      <vt:lpstr>Lysbilde 4</vt:lpstr>
      <vt:lpstr>Lysbilde 5</vt:lpstr>
      <vt:lpstr>Lysbilde 6</vt:lpstr>
      <vt:lpstr>Arbeid med ny rammeplan</vt:lpstr>
      <vt:lpstr>Nytt kap. 6. Ansvar og roller </vt:lpstr>
      <vt:lpstr>Implementering</vt:lpstr>
      <vt:lpstr>Summeoppgave</vt:lpstr>
      <vt:lpstr>Barnehageloven</vt:lpstr>
      <vt:lpstr>Barnehageloven § 17 Styrer:  (Lov 17.juni 2005 nr. 64 om barnehager)</vt:lpstr>
      <vt:lpstr>Hva sier § 17 Styrer? </vt:lpstr>
      <vt:lpstr>Merknader til bhg.loven § 17 1.ledd:</vt:lpstr>
      <vt:lpstr>Styreren som profesjon</vt:lpstr>
      <vt:lpstr>Kompetanse for framtidens  barnehage 2014-2020</vt:lpstr>
      <vt:lpstr>Å utvikle en lærende organisasjon</vt:lpstr>
      <vt:lpstr>Lysbilde 18</vt:lpstr>
      <vt:lpstr>Rammeplanen – å lede organisasjonsutvikling</vt:lpstr>
      <vt:lpstr>Meld.St. 19 (2015-2016) Tid for lek og læring. Bedre innhold i barnehagen</vt:lpstr>
      <vt:lpstr>Tilretteleggingsmidler for deltagelse i videreutdanning</vt:lpstr>
      <vt:lpstr>Regelverketterlevelse og kvalitetsutvikling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Minoritetsspråklige barn i barnehage  – regelverk og veiledere</dc:title>
  <dc:creator>Welde, Anne Kirsti</dc:creator>
  <cp:lastModifiedBy>mais</cp:lastModifiedBy>
  <cp:revision>169</cp:revision>
  <cp:lastPrinted>2016-09-13T05:05:07Z</cp:lastPrinted>
  <dcterms:created xsi:type="dcterms:W3CDTF">2016-01-14T19:18:42Z</dcterms:created>
  <dcterms:modified xsi:type="dcterms:W3CDTF">2017-02-16T10:31:07Z</dcterms:modified>
</cp:coreProperties>
</file>